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2476148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892125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3455936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2534967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3200787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2093629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1313798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926944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4145974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2128507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1EF98EA-B8B9-4AA0-B39E-591A81712051}"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383D93-983C-41AC-8F25-B99B86165558}" type="slidenum">
              <a:rPr lang="es-CO" smtClean="0"/>
              <a:t>‹Nº›</a:t>
            </a:fld>
            <a:endParaRPr lang="es-CO"/>
          </a:p>
        </p:txBody>
      </p:sp>
    </p:spTree>
    <p:extLst>
      <p:ext uri="{BB962C8B-B14F-4D97-AF65-F5344CB8AC3E}">
        <p14:creationId xmlns:p14="http://schemas.microsoft.com/office/powerpoint/2010/main" val="341076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EF98EA-B8B9-4AA0-B39E-591A81712051}" type="datetimeFigureOut">
              <a:rPr lang="es-CO" smtClean="0"/>
              <a:t>07/08/2016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383D93-983C-41AC-8F25-B99B86165558}" type="slidenum">
              <a:rPr lang="es-CO" smtClean="0"/>
              <a:t>‹Nº›</a:t>
            </a:fld>
            <a:endParaRPr lang="es-CO"/>
          </a:p>
        </p:txBody>
      </p:sp>
    </p:spTree>
    <p:extLst>
      <p:ext uri="{BB962C8B-B14F-4D97-AF65-F5344CB8AC3E}">
        <p14:creationId xmlns:p14="http://schemas.microsoft.com/office/powerpoint/2010/main" val="3371367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8229600" cy="5256584"/>
          </a:xfrm>
          <a:solidFill>
            <a:schemeClr val="tx1"/>
          </a:solidFill>
          <a:effectLst>
            <a:glow rad="228600">
              <a:srgbClr val="C00000">
                <a:alpha val="40000"/>
              </a:srgbClr>
            </a:glow>
          </a:effectLst>
          <a:scene3d>
            <a:camera prst="orthographicFront"/>
            <a:lightRig rig="threePt" dir="t"/>
          </a:scene3d>
          <a:sp3d>
            <a:bevelT w="165100" prst="coolSlant"/>
          </a:sp3d>
        </p:spPr>
        <p:txBody>
          <a:bodyPr>
            <a:normAutofit/>
          </a:bodyPr>
          <a:lstStyle/>
          <a:p>
            <a:pPr marL="0" indent="0">
              <a:buNone/>
            </a:pPr>
            <a:r>
              <a:rPr lang="es-CO" sz="5400" dirty="0" smtClean="0">
                <a:solidFill>
                  <a:schemeClr val="bg1"/>
                </a:solidFill>
                <a:latin typeface="Algerian" pitchFamily="82" charset="0"/>
              </a:rPr>
              <a:t>EL JUICIO INVESTIGADOR</a:t>
            </a:r>
          </a:p>
          <a:p>
            <a:pPr marL="0" indent="0" algn="ctr">
              <a:buNone/>
            </a:pPr>
            <a:r>
              <a:rPr lang="es-CO" sz="5400" dirty="0" smtClean="0">
                <a:solidFill>
                  <a:schemeClr val="bg1"/>
                </a:solidFill>
                <a:latin typeface="Algerian" pitchFamily="82" charset="0"/>
              </a:rPr>
              <a:t>N° 2.</a:t>
            </a:r>
          </a:p>
          <a:p>
            <a:pPr marL="0" indent="0" algn="ctr">
              <a:buNone/>
            </a:pPr>
            <a:r>
              <a:rPr lang="es-CO" sz="5400" dirty="0" smtClean="0">
                <a:solidFill>
                  <a:srgbClr val="FFFF00"/>
                </a:solidFill>
                <a:effectLst>
                  <a:outerShdw blurRad="38100" dist="38100" dir="2700000" algn="tl">
                    <a:srgbClr val="000000">
                      <a:alpha val="43137"/>
                    </a:srgbClr>
                  </a:outerShdw>
                </a:effectLst>
                <a:latin typeface="Algerian" pitchFamily="82" charset="0"/>
              </a:rPr>
              <a:t>Los sacrificios</a:t>
            </a:r>
            <a:endParaRPr lang="es-CO" sz="5400" dirty="0">
              <a:solidFill>
                <a:srgbClr val="FFFF00"/>
              </a:solidFill>
              <a:effectLst>
                <a:outerShdw blurRad="38100" dist="38100" dir="2700000" algn="tl">
                  <a:srgbClr val="000000">
                    <a:alpha val="43137"/>
                  </a:srgbClr>
                </a:outerShdw>
              </a:effectLst>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645024"/>
            <a:ext cx="3024335"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4717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w="165100" prst="coolSlant"/>
          </a:sp3d>
        </p:spPr>
        <p:txBody>
          <a:bodyPr/>
          <a:lstStyle/>
          <a:p>
            <a:r>
              <a:rPr lang="es-CO" b="1" i="1" dirty="0" smtClean="0">
                <a:effectLst>
                  <a:outerShdw blurRad="38100" dist="38100" dir="2700000" algn="tl">
                    <a:srgbClr val="000000">
                      <a:alpha val="43137"/>
                    </a:srgbClr>
                  </a:outerShdw>
                </a:effectLst>
              </a:rPr>
              <a:t>¿Cual es la base de los sacrificios?</a:t>
            </a:r>
            <a:endParaRPr lang="es-CO"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600200"/>
            <a:ext cx="3970784" cy="4637112"/>
          </a:xfrm>
          <a:solidFill>
            <a:schemeClr val="accent4">
              <a:lumMod val="60000"/>
              <a:lumOff val="40000"/>
            </a:schemeClr>
          </a:solidFill>
          <a:scene3d>
            <a:camera prst="orthographicFront"/>
            <a:lightRig rig="threePt" dir="t"/>
          </a:scene3d>
          <a:sp3d>
            <a:bevelT w="165100" prst="coolSlant"/>
          </a:sp3d>
        </p:spPr>
        <p:txBody>
          <a:bodyPr/>
          <a:lstStyle/>
          <a:p>
            <a:pPr marL="0" indent="0" algn="ctr">
              <a:buNone/>
            </a:pPr>
            <a:r>
              <a:rPr lang="es-CO" dirty="0" smtClean="0"/>
              <a:t>El primer sacrificio mencionado en la Santa Biblia fue en el Edén; Dios transfirió el pecado de Adán y Eva al cordero, Quien representaba a Cristo Nuestro Salvador.</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628800"/>
            <a:ext cx="4061420" cy="388843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499990" y="5661248"/>
            <a:ext cx="4061422" cy="646331"/>
          </a:xfrm>
          <a:prstGeom prst="rect">
            <a:avLst/>
          </a:prstGeom>
          <a:solidFill>
            <a:schemeClr val="accent4">
              <a:lumMod val="60000"/>
              <a:lumOff val="40000"/>
            </a:schemeClr>
          </a:solidFill>
          <a:scene3d>
            <a:camera prst="orthographicFront"/>
            <a:lightRig rig="threePt" dir="t"/>
          </a:scene3d>
          <a:sp3d>
            <a:bevelT w="165100" prst="coolSlant"/>
          </a:sp3d>
        </p:spPr>
        <p:txBody>
          <a:bodyPr wrap="square">
            <a:spAutoFit/>
          </a:bodyPr>
          <a:lstStyle/>
          <a:p>
            <a:pPr algn="ctr"/>
            <a:r>
              <a:rPr lang="es-CO" b="1" dirty="0" smtClean="0"/>
              <a:t>Apoc.13.8. El </a:t>
            </a:r>
            <a:r>
              <a:rPr lang="es-CO" b="1" dirty="0"/>
              <a:t>Cordero que fue inmolado desde el principio del mundo</a:t>
            </a:r>
          </a:p>
        </p:txBody>
      </p:sp>
    </p:spTree>
    <p:extLst>
      <p:ext uri="{BB962C8B-B14F-4D97-AF65-F5344CB8AC3E}">
        <p14:creationId xmlns:p14="http://schemas.microsoft.com/office/powerpoint/2010/main" val="3305320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1"/>
          </a:solidFill>
          <a:scene3d>
            <a:camera prst="orthographicFront"/>
            <a:lightRig rig="threePt" dir="t"/>
          </a:scene3d>
          <a:sp3d>
            <a:bevelT w="165100" prst="coolSlant"/>
          </a:sp3d>
        </p:spPr>
        <p:txBody>
          <a:bodyPr>
            <a:normAutofit fontScale="92500" lnSpcReduction="10000"/>
          </a:bodyPr>
          <a:lstStyle/>
          <a:p>
            <a:r>
              <a:rPr lang="es-CO" dirty="0" smtClean="0"/>
              <a:t>Después de ser expulsados del Edén Adán y Eva, la Biblia menciona el segundo sacrificio realizado por Abel </a:t>
            </a:r>
            <a:r>
              <a:rPr lang="es-CO" dirty="0" smtClean="0">
                <a:solidFill>
                  <a:srgbClr val="FF0000"/>
                </a:solidFill>
              </a:rPr>
              <a:t>(Gen. 4:4).</a:t>
            </a:r>
          </a:p>
          <a:p>
            <a:endParaRPr lang="es-CO" dirty="0" smtClean="0"/>
          </a:p>
          <a:p>
            <a:r>
              <a:rPr lang="es-CO" dirty="0" smtClean="0"/>
              <a:t>Más de 1656 años después aparece en la Biblia el tercer sacrificio, realizado por Noé. </a:t>
            </a:r>
            <a:r>
              <a:rPr lang="es-CO" dirty="0" smtClean="0">
                <a:solidFill>
                  <a:srgbClr val="FF0000"/>
                </a:solidFill>
              </a:rPr>
              <a:t>(Gen.8:20).</a:t>
            </a:r>
          </a:p>
          <a:p>
            <a:endParaRPr lang="es-CO" dirty="0" smtClean="0">
              <a:solidFill>
                <a:srgbClr val="FF0000"/>
              </a:solidFill>
            </a:endParaRPr>
          </a:p>
          <a:p>
            <a:r>
              <a:rPr lang="es-CO" dirty="0" smtClean="0"/>
              <a:t>Y barios siglos después, Abram, en gratitud para con su Dios, por haberlo llevado a la tierra prometida: «</a:t>
            </a:r>
            <a:r>
              <a:rPr lang="es-CO" dirty="0" smtClean="0">
                <a:latin typeface="Agency FB" pitchFamily="34" charset="0"/>
              </a:rPr>
              <a:t>edificó allí un altar al señor que se le había aparecido»</a:t>
            </a:r>
            <a:r>
              <a:rPr lang="es-CO" dirty="0" smtClean="0"/>
              <a:t>. </a:t>
            </a:r>
            <a:r>
              <a:rPr lang="es-CO" dirty="0" smtClean="0">
                <a:solidFill>
                  <a:srgbClr val="FF0000"/>
                </a:solidFill>
              </a:rPr>
              <a:t>(Gen.12: 7). </a:t>
            </a:r>
            <a:r>
              <a:rPr lang="es-CO" dirty="0" smtClean="0"/>
              <a:t>Etc. Etc. Y siempre aparece el sacrifico relacionándolo con la fe del pueblo de Dios. </a:t>
            </a:r>
            <a:endParaRPr lang="es-CO" dirty="0"/>
          </a:p>
        </p:txBody>
      </p:sp>
    </p:spTree>
    <p:extLst>
      <p:ext uri="{BB962C8B-B14F-4D97-AF65-F5344CB8AC3E}">
        <p14:creationId xmlns:p14="http://schemas.microsoft.com/office/powerpoint/2010/main" val="2383274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906888" cy="1143000"/>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sz="4800" b="1" dirty="0"/>
              <a:t>Los </a:t>
            </a:r>
            <a:r>
              <a:rPr lang="es-CO" sz="4800" b="1" dirty="0" smtClean="0"/>
              <a:t>sacrificios en el Santuario</a:t>
            </a:r>
            <a:endParaRPr lang="es-CO" sz="4800" b="1" dirty="0"/>
          </a:p>
        </p:txBody>
      </p:sp>
      <p:sp>
        <p:nvSpPr>
          <p:cNvPr id="3" name="2 Marcador de contenido"/>
          <p:cNvSpPr>
            <a:spLocks noGrp="1"/>
          </p:cNvSpPr>
          <p:nvPr>
            <p:ph idx="1"/>
          </p:nvPr>
        </p:nvSpPr>
        <p:spPr>
          <a:xfrm>
            <a:off x="457200" y="1600200"/>
            <a:ext cx="8229600" cy="5069160"/>
          </a:xfrm>
          <a:solidFill>
            <a:schemeClr val="accent3">
              <a:lumMod val="40000"/>
              <a:lumOff val="60000"/>
            </a:schemeClr>
          </a:solidFill>
          <a:scene3d>
            <a:camera prst="orthographicFront"/>
            <a:lightRig rig="threePt" dir="t"/>
          </a:scene3d>
          <a:sp3d>
            <a:bevelT prst="convex"/>
          </a:sp3d>
        </p:spPr>
        <p:txBody>
          <a:bodyPr>
            <a:normAutofit fontScale="85000" lnSpcReduction="10000"/>
          </a:bodyPr>
          <a:lstStyle/>
          <a:p>
            <a:pPr marL="800100" lvl="2" indent="0">
              <a:buNone/>
            </a:pPr>
            <a:r>
              <a:rPr lang="es-CO" dirty="0" smtClean="0"/>
              <a:t>Era </a:t>
            </a:r>
            <a:r>
              <a:rPr lang="es-CO" dirty="0"/>
              <a:t>la actividad más importante que se realizaba en el Santuario. Fueron el "elemento dominante de la religión hebrea" desde "los tiempos más antiguos hasta la destrucción del segundo templo en el año 70 DC".</a:t>
            </a:r>
            <a:br>
              <a:rPr lang="es-CO" dirty="0"/>
            </a:br>
            <a:r>
              <a:rPr lang="es-CO" dirty="0"/>
              <a:t/>
            </a:r>
            <a:br>
              <a:rPr lang="es-CO" dirty="0"/>
            </a:br>
            <a:r>
              <a:rPr lang="es-CO" sz="3400" b="1" dirty="0"/>
              <a:t>1. </a:t>
            </a:r>
            <a:r>
              <a:rPr lang="es-CO" b="1" u="sng" dirty="0"/>
              <a:t>El continuo (Tamid) sacrificio</a:t>
            </a:r>
            <a:r>
              <a:rPr lang="es-CO" dirty="0" smtClean="0"/>
              <a:t>.</a:t>
            </a:r>
          </a:p>
          <a:p>
            <a:pPr marL="800100" lvl="2" indent="0">
              <a:buNone/>
            </a:pPr>
            <a:r>
              <a:rPr lang="es-CO" dirty="0" smtClean="0"/>
              <a:t> </a:t>
            </a:r>
            <a:r>
              <a:rPr lang="es-CO" dirty="0"/>
              <a:t>Este sacrificio consistía en un animal (cordero) que se ofrecía entero junto con una ofrenda de cereal y una </a:t>
            </a:r>
            <a:r>
              <a:rPr lang="es-CO" dirty="0" smtClean="0"/>
              <a:t>libación. Ver </a:t>
            </a:r>
            <a:r>
              <a:rPr lang="es-CO" dirty="0" smtClean="0">
                <a:solidFill>
                  <a:srgbClr val="FF0000"/>
                </a:solidFill>
              </a:rPr>
              <a:t>(Ex. </a:t>
            </a:r>
            <a:r>
              <a:rPr lang="es-CO" dirty="0">
                <a:solidFill>
                  <a:srgbClr val="FF0000"/>
                </a:solidFill>
              </a:rPr>
              <a:t>29:38-42; Lev. 6:13; 24:3, 4, 8 ; Núm. 28:3, 6; 1 Rey. 18: 29-36; 2 Rey. 25:29, 30; 2 </a:t>
            </a:r>
            <a:r>
              <a:rPr lang="es-CO" dirty="0" smtClean="0">
                <a:solidFill>
                  <a:srgbClr val="FF0000"/>
                </a:solidFill>
              </a:rPr>
              <a:t>Cron. </a:t>
            </a:r>
            <a:r>
              <a:rPr lang="es-CO" dirty="0">
                <a:solidFill>
                  <a:srgbClr val="FF0000"/>
                </a:solidFill>
              </a:rPr>
              <a:t>2:3; 24:14; </a:t>
            </a:r>
            <a:r>
              <a:rPr lang="es-CO" dirty="0" smtClean="0">
                <a:solidFill>
                  <a:srgbClr val="FF0000"/>
                </a:solidFill>
              </a:rPr>
              <a:t>Es. </a:t>
            </a:r>
            <a:r>
              <a:rPr lang="es-CO" dirty="0">
                <a:solidFill>
                  <a:srgbClr val="FF0000"/>
                </a:solidFill>
              </a:rPr>
              <a:t>3:5; 9: 4; Eze. 39:14; 46:13-15). </a:t>
            </a:r>
            <a:endParaRPr lang="es-CO" dirty="0" smtClean="0">
              <a:solidFill>
                <a:srgbClr val="FF0000"/>
              </a:solidFill>
            </a:endParaRPr>
          </a:p>
          <a:p>
            <a:pPr marL="400050" lvl="1" indent="0">
              <a:buNone/>
            </a:pPr>
            <a:r>
              <a:rPr lang="es-CO" dirty="0" smtClean="0"/>
              <a:t>Su </a:t>
            </a:r>
            <a:r>
              <a:rPr lang="es-CO" dirty="0"/>
              <a:t>nombre en hebreo, Tamid, significa </a:t>
            </a:r>
            <a:r>
              <a:rPr lang="es-CO" u="sng" dirty="0"/>
              <a:t>continuidad, perpetuidad</a:t>
            </a:r>
            <a:r>
              <a:rPr lang="es-CO" dirty="0"/>
              <a:t>; es decir que debía ser hecho continuamente. Por lo tanto, cada día del año, en la mañana </a:t>
            </a:r>
            <a:r>
              <a:rPr lang="es-CO" u="sng" dirty="0" smtClean="0"/>
              <a:t>9 de la mañana</a:t>
            </a:r>
            <a:r>
              <a:rPr lang="es-CO" dirty="0" smtClean="0"/>
              <a:t>, y </a:t>
            </a:r>
            <a:r>
              <a:rPr lang="es-CO" dirty="0"/>
              <a:t>en la tarde, </a:t>
            </a:r>
            <a:r>
              <a:rPr lang="es-CO" u="sng" dirty="0" smtClean="0"/>
              <a:t>3 de la tarde</a:t>
            </a:r>
            <a:r>
              <a:rPr lang="es-CO" dirty="0" smtClean="0"/>
              <a:t>, se </a:t>
            </a:r>
            <a:r>
              <a:rPr lang="es-CO" dirty="0"/>
              <a:t>ofrecían estos sacrificios que eran para beneficio de todo el pueblo. Así se proveía expiación para todos.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60648"/>
            <a:ext cx="3240360" cy="1152128"/>
          </a:xfrm>
          <a:prstGeom prst="rect">
            <a:avLst/>
          </a:prstGeom>
          <a:solidFill>
            <a:schemeClr val="accent4">
              <a:lumMod val="40000"/>
              <a:lumOff val="60000"/>
            </a:schemeClr>
          </a:solidFill>
          <a:ln>
            <a:noFill/>
          </a:ln>
          <a:effectLst/>
          <a:scene3d>
            <a:camera prst="orthographicFront"/>
            <a:lightRig rig="threePt" dir="t"/>
          </a:scene3d>
          <a:sp3d>
            <a:bevelT w="165100" prst="coolSlant"/>
          </a:sp3d>
        </p:spPr>
      </p:pic>
    </p:spTree>
    <p:extLst>
      <p:ext uri="{BB962C8B-B14F-4D97-AF65-F5344CB8AC3E}">
        <p14:creationId xmlns:p14="http://schemas.microsoft.com/office/powerpoint/2010/main" val="1054377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6131024" cy="1872208"/>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a:t>Dondequiera que un israelita </a:t>
            </a:r>
            <a:r>
              <a:rPr lang="es-CO" dirty="0" smtClean="0"/>
              <a:t>viviera</a:t>
            </a:r>
            <a:r>
              <a:rPr lang="es-CO" dirty="0"/>
              <a:t>, podía levantar su corazón a Dios, dirigir su rostro a Jerusalén, confesar sus pecados y apoderarse de la gratuita provisión de esta </a:t>
            </a:r>
            <a:r>
              <a:rPr lang="es-CO" dirty="0" smtClean="0"/>
              <a:t>expiación. Ver </a:t>
            </a:r>
            <a:r>
              <a:rPr lang="es-CO" dirty="0" smtClean="0">
                <a:solidFill>
                  <a:srgbClr val="FF0000"/>
                </a:solidFill>
              </a:rPr>
              <a:t>(Dan.6:10; 1 </a:t>
            </a:r>
            <a:r>
              <a:rPr lang="es-CO" dirty="0">
                <a:solidFill>
                  <a:srgbClr val="FF0000"/>
                </a:solidFill>
              </a:rPr>
              <a:t>Rey. 8:37, 39, 44, 45, 48, 49</a:t>
            </a:r>
            <a:r>
              <a:rPr lang="es-CO" dirty="0" smtClean="0">
                <a:solidFill>
                  <a:srgbClr val="FF0000"/>
                </a:solidFill>
              </a:rPr>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88640"/>
            <a:ext cx="1467222"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2420888"/>
            <a:ext cx="8640959" cy="4278094"/>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3200" b="1" dirty="0"/>
              <a:t>2</a:t>
            </a:r>
            <a:r>
              <a:rPr lang="es-CO" sz="2400" dirty="0"/>
              <a:t>. </a:t>
            </a:r>
            <a:r>
              <a:rPr lang="es-CO" sz="2400" b="1" u="sng" dirty="0"/>
              <a:t>Ofrendas individuales</a:t>
            </a:r>
            <a:r>
              <a:rPr lang="es-CO" sz="2400" dirty="0"/>
              <a:t>. </a:t>
            </a:r>
            <a:endParaRPr lang="es-CO" sz="2400" dirty="0" smtClean="0"/>
          </a:p>
          <a:p>
            <a:r>
              <a:rPr lang="es-CO" sz="2400" dirty="0" smtClean="0"/>
              <a:t>Los </a:t>
            </a:r>
            <a:r>
              <a:rPr lang="es-CO" sz="2400" dirty="0"/>
              <a:t>individuos también ofrecían sus propios sacrificios a medida que la oportunidad lo hacía posible. Estos eran una expresión de su gratitud, de su fe y de su aceptación de la provisión divina hecha para salvarlos del pecado. No todas las ofrendas de esta clase eran sacrificios de animales (las primicias, por ejemplo), pero sí lo eran las ofrendas expiatorias -pues "sin derramamiento de sangre no se hace remisión" </a:t>
            </a:r>
            <a:r>
              <a:rPr lang="es-CO" sz="2400" dirty="0" smtClean="0"/>
              <a:t>Ver. </a:t>
            </a:r>
            <a:r>
              <a:rPr lang="es-CO" sz="2400" dirty="0" smtClean="0">
                <a:solidFill>
                  <a:srgbClr val="FF0000"/>
                </a:solidFill>
              </a:rPr>
              <a:t>(He. </a:t>
            </a:r>
            <a:r>
              <a:rPr lang="es-CO" sz="2400" dirty="0">
                <a:solidFill>
                  <a:srgbClr val="FF0000"/>
                </a:solidFill>
              </a:rPr>
              <a:t>9:22</a:t>
            </a:r>
            <a:r>
              <a:rPr lang="es-CO" sz="2400" dirty="0" smtClean="0">
                <a:solidFill>
                  <a:srgbClr val="FF0000"/>
                </a:solidFill>
              </a:rPr>
              <a:t>) </a:t>
            </a:r>
            <a:r>
              <a:rPr lang="es-CO" sz="2400" dirty="0" smtClean="0"/>
              <a:t>como </a:t>
            </a:r>
            <a:r>
              <a:rPr lang="es-CO" sz="2400" dirty="0"/>
              <a:t>la ofrenda por el pecado y la ofrenda por la culpa </a:t>
            </a:r>
            <a:r>
              <a:rPr lang="es-CO" sz="2400" dirty="0" smtClean="0">
                <a:solidFill>
                  <a:srgbClr val="FF0000"/>
                </a:solidFill>
              </a:rPr>
              <a:t>(Ex. </a:t>
            </a:r>
            <a:r>
              <a:rPr lang="es-CO" sz="2400" dirty="0">
                <a:solidFill>
                  <a:srgbClr val="FF0000"/>
                </a:solidFill>
              </a:rPr>
              <a:t>29:10, 19; Lev. l: 4; 3: 2, 8, 13; 4: 4, 24, 29, 33; 16:21; 24:14; Núm. 27:18; Lev. 5:16, 19; 7:1-7, 14; Núm. 5:7, 8; 6: 12;18:9; 2 Rey. 12: 17; </a:t>
            </a:r>
            <a:r>
              <a:rPr lang="es-CO" sz="2400" dirty="0" smtClean="0">
                <a:solidFill>
                  <a:srgbClr val="FF0000"/>
                </a:solidFill>
              </a:rPr>
              <a:t>Es. </a:t>
            </a:r>
            <a:r>
              <a:rPr lang="es-CO" sz="2400" dirty="0">
                <a:solidFill>
                  <a:srgbClr val="FF0000"/>
                </a:solidFill>
              </a:rPr>
              <a:t>10: 19</a:t>
            </a:r>
            <a:r>
              <a:rPr lang="es-CO" sz="2400" dirty="0" smtClean="0">
                <a:solidFill>
                  <a:srgbClr val="FF0000"/>
                </a:solidFill>
              </a:rPr>
              <a:t>).</a:t>
            </a:r>
            <a:endParaRPr lang="es-CO" sz="2400" dirty="0">
              <a:solidFill>
                <a:srgbClr val="FF0000"/>
              </a:solidFill>
            </a:endParaRPr>
          </a:p>
        </p:txBody>
      </p:sp>
    </p:spTree>
    <p:extLst>
      <p:ext uri="{BB962C8B-B14F-4D97-AF65-F5344CB8AC3E}">
        <p14:creationId xmlns:p14="http://schemas.microsoft.com/office/powerpoint/2010/main" val="2941057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10000"/>
          </a:bodyPr>
          <a:lstStyle/>
          <a:p>
            <a:pPr marL="0" indent="0">
              <a:buNone/>
            </a:pPr>
            <a:r>
              <a:rPr lang="es-CO" sz="5100" b="1" dirty="0"/>
              <a:t>3</a:t>
            </a:r>
            <a:r>
              <a:rPr lang="es-CO" sz="4000" b="1" dirty="0"/>
              <a:t>. </a:t>
            </a:r>
            <a:r>
              <a:rPr lang="es-CO" sz="3500" b="1" u="sng" dirty="0"/>
              <a:t>Ofrendas especiales del día de la expiación</a:t>
            </a:r>
            <a:r>
              <a:rPr lang="es-CO" sz="3500" b="1" dirty="0"/>
              <a:t>. </a:t>
            </a:r>
            <a:endParaRPr lang="es-CO" sz="4000" b="1" dirty="0" smtClean="0"/>
          </a:p>
          <a:p>
            <a:pPr lvl="1"/>
            <a:r>
              <a:rPr lang="es-CO" dirty="0" smtClean="0"/>
              <a:t>Este </a:t>
            </a:r>
            <a:r>
              <a:rPr lang="es-CO" dirty="0"/>
              <a:t>día, llamado en hebreo lom Cafarim, significa </a:t>
            </a:r>
            <a:r>
              <a:rPr lang="es-CO" u="sng" dirty="0"/>
              <a:t>día de protección</a:t>
            </a:r>
            <a:r>
              <a:rPr lang="es-CO" dirty="0"/>
              <a:t>, </a:t>
            </a:r>
            <a:r>
              <a:rPr lang="es-CO" u="sng" dirty="0"/>
              <a:t>día de expiación</a:t>
            </a:r>
            <a:r>
              <a:rPr lang="es-CO" dirty="0"/>
              <a:t>, </a:t>
            </a:r>
            <a:r>
              <a:rPr lang="es-CO" u="sng" dirty="0"/>
              <a:t>día de refugio</a:t>
            </a:r>
            <a:r>
              <a:rPr lang="es-CO" dirty="0"/>
              <a:t>. La expiación es, entonces, "</a:t>
            </a:r>
            <a:r>
              <a:rPr lang="es-CO" dirty="0">
                <a:latin typeface="Agency FB" pitchFamily="34" charset="0"/>
              </a:rPr>
              <a:t>refugio por medio de representación</a:t>
            </a:r>
            <a:r>
              <a:rPr lang="es-CO" dirty="0"/>
              <a:t>". </a:t>
            </a:r>
            <a:endParaRPr lang="es-CO" dirty="0" smtClean="0"/>
          </a:p>
          <a:p>
            <a:pPr lvl="1"/>
            <a:r>
              <a:rPr lang="es-CO" dirty="0" smtClean="0"/>
              <a:t>Un </a:t>
            </a:r>
            <a:r>
              <a:rPr lang="es-CO" dirty="0"/>
              <a:t>refugio siempre implica la existencia de un peligro: en este caso el peligro era ser "</a:t>
            </a:r>
            <a:r>
              <a:rPr lang="es-CO" dirty="0">
                <a:latin typeface="Agency FB" pitchFamily="34" charset="0"/>
              </a:rPr>
              <a:t>cortado de su pueblo</a:t>
            </a:r>
            <a:r>
              <a:rPr lang="es-CO" dirty="0">
                <a:solidFill>
                  <a:srgbClr val="FF0000"/>
                </a:solidFill>
              </a:rPr>
              <a:t>" (Lev. 23:19). </a:t>
            </a:r>
            <a:r>
              <a:rPr lang="es-CO" dirty="0"/>
              <a:t>El refugio provisto no era un lugar dónde protegerse sino un sustituto, un representante: el sacrificio ofrecido. </a:t>
            </a:r>
            <a:endParaRPr lang="es-CO" dirty="0" smtClean="0"/>
          </a:p>
          <a:p>
            <a:pPr lvl="1"/>
            <a:r>
              <a:rPr lang="es-CO" dirty="0" smtClean="0">
                <a:solidFill>
                  <a:srgbClr val="FF0000"/>
                </a:solidFill>
              </a:rPr>
              <a:t>Tres </a:t>
            </a:r>
            <a:r>
              <a:rPr lang="es-CO" dirty="0">
                <a:solidFill>
                  <a:srgbClr val="FF0000"/>
                </a:solidFill>
              </a:rPr>
              <a:t>eran las ceremonias principales del ritual del día de la expiación: </a:t>
            </a:r>
            <a:endParaRPr lang="es-CO" dirty="0" smtClean="0">
              <a:solidFill>
                <a:srgbClr val="FF0000"/>
              </a:solidFill>
            </a:endParaRPr>
          </a:p>
          <a:p>
            <a:pPr marL="0" indent="0">
              <a:buNone/>
            </a:pPr>
            <a:r>
              <a:rPr lang="es-CO" sz="3900" b="1" dirty="0" smtClean="0">
                <a:solidFill>
                  <a:srgbClr val="FF0000"/>
                </a:solidFill>
              </a:rPr>
              <a:t>1</a:t>
            </a:r>
            <a:r>
              <a:rPr lang="es-CO" dirty="0" smtClean="0"/>
              <a:t>. En </a:t>
            </a:r>
            <a:r>
              <a:rPr lang="es-CO" dirty="0"/>
              <a:t>primer lugar estaban los sacrificios que el sumo sacerdote ofrecía por sí mismo y por su casa. </a:t>
            </a:r>
          </a:p>
        </p:txBody>
      </p:sp>
    </p:spTree>
    <p:extLst>
      <p:ext uri="{BB962C8B-B14F-4D97-AF65-F5344CB8AC3E}">
        <p14:creationId xmlns:p14="http://schemas.microsoft.com/office/powerpoint/2010/main" val="1111520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4">
              <a:lumMod val="20000"/>
              <a:lumOff val="80000"/>
            </a:schemeClr>
          </a:solidFill>
          <a:effectLst>
            <a:glow rad="101600">
              <a:srgbClr val="FF0000">
                <a:alpha val="60000"/>
              </a:srgbClr>
            </a:glow>
          </a:effectLst>
          <a:scene3d>
            <a:camera prst="orthographicFront"/>
            <a:lightRig rig="threePt" dir="t"/>
          </a:scene3d>
          <a:sp3d>
            <a:bevelT w="165100" prst="coolSlant"/>
          </a:sp3d>
        </p:spPr>
        <p:txBody>
          <a:bodyPr>
            <a:normAutofit fontScale="92500" lnSpcReduction="20000"/>
          </a:bodyPr>
          <a:lstStyle/>
          <a:p>
            <a:pPr marL="0" indent="0">
              <a:buNone/>
            </a:pPr>
            <a:r>
              <a:rPr lang="es-CO" sz="3900" b="1" dirty="0" smtClean="0">
                <a:solidFill>
                  <a:srgbClr val="FF0000"/>
                </a:solidFill>
              </a:rPr>
              <a:t>2</a:t>
            </a:r>
            <a:r>
              <a:rPr lang="es-CO" dirty="0" smtClean="0"/>
              <a:t>. En </a:t>
            </a:r>
            <a:r>
              <a:rPr lang="es-CO" dirty="0"/>
              <a:t>segundo lugar se ofrecía el sacrificio más importante de toda la ceremonia, es decir, el macho cabrío para Jehová, que proveía la </a:t>
            </a:r>
            <a:r>
              <a:rPr lang="es-CO" u="sng" dirty="0"/>
              <a:t>sangre expiatoria o purificadora. </a:t>
            </a:r>
            <a:endParaRPr lang="es-CO" u="sng" dirty="0" smtClean="0"/>
          </a:p>
          <a:p>
            <a:pPr marL="0" indent="0">
              <a:buNone/>
            </a:pPr>
            <a:r>
              <a:rPr lang="es-CO" sz="3900" b="1" dirty="0" smtClean="0">
                <a:solidFill>
                  <a:srgbClr val="FF0000"/>
                </a:solidFill>
              </a:rPr>
              <a:t>3</a:t>
            </a:r>
            <a:r>
              <a:rPr lang="es-CO" dirty="0" smtClean="0"/>
              <a:t>. Y </a:t>
            </a:r>
            <a:r>
              <a:rPr lang="es-CO" dirty="0"/>
              <a:t>en tercer lugar venía la ceremonia sobre el macho cabrío para Azazel, cuya sangre no era derramada pues había solamente una sangre expiatoria, la del macho cabrío para Jehová. </a:t>
            </a:r>
            <a:endParaRPr lang="es-CO" dirty="0" smtClean="0"/>
          </a:p>
          <a:p>
            <a:pPr marL="0" indent="0">
              <a:buNone/>
            </a:pPr>
            <a:endParaRPr lang="es-CO" dirty="0"/>
          </a:p>
          <a:p>
            <a:pPr marL="0" indent="0">
              <a:buNone/>
            </a:pPr>
            <a:r>
              <a:rPr lang="es-CO" dirty="0" smtClean="0"/>
              <a:t>Los </a:t>
            </a:r>
            <a:r>
              <a:rPr lang="es-CO" dirty="0"/>
              <a:t>ritos de este día, el único día de ayuno prescripto en la ley mosaica, están registrados en </a:t>
            </a:r>
            <a:r>
              <a:rPr lang="es-CO" dirty="0">
                <a:solidFill>
                  <a:srgbClr val="FF0000"/>
                </a:solidFill>
              </a:rPr>
              <a:t>Levítico 1</a:t>
            </a:r>
            <a:r>
              <a:rPr lang="es-CO" dirty="0"/>
              <a:t>6, completado por los relatos de </a:t>
            </a:r>
            <a:r>
              <a:rPr lang="es-CO" dirty="0">
                <a:solidFill>
                  <a:srgbClr val="FF0000"/>
                </a:solidFill>
              </a:rPr>
              <a:t>Levítico 23: 26-32 y Números 29: 7-11.</a:t>
            </a:r>
            <a:r>
              <a:rPr lang="es-CO" dirty="0"/>
              <a:t/>
            </a:r>
            <a:br>
              <a:rPr lang="es-CO" dirty="0"/>
            </a:br>
            <a:endParaRPr lang="es-CO" dirty="0"/>
          </a:p>
          <a:p>
            <a:endParaRPr lang="es-CO" dirty="0"/>
          </a:p>
        </p:txBody>
      </p:sp>
    </p:spTree>
    <p:extLst>
      <p:ext uri="{BB962C8B-B14F-4D97-AF65-F5344CB8AC3E}">
        <p14:creationId xmlns:p14="http://schemas.microsoft.com/office/powerpoint/2010/main" val="3017157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i="1" dirty="0"/>
              <a:t>Registro de los pecados</a:t>
            </a:r>
          </a:p>
        </p:txBody>
      </p:sp>
      <p:sp>
        <p:nvSpPr>
          <p:cNvPr id="3" name="2 Marcador de contenido"/>
          <p:cNvSpPr>
            <a:spLocks noGrp="1"/>
          </p:cNvSpPr>
          <p:nvPr>
            <p:ph idx="1"/>
          </p:nvPr>
        </p:nvSpPr>
        <p:spPr>
          <a:xfrm>
            <a:off x="457200" y="1600201"/>
            <a:ext cx="5626968" cy="2548880"/>
          </a:xfrm>
        </p:spPr>
        <p:txBody>
          <a:bodyPr>
            <a:normAutofit fontScale="85000" lnSpcReduction="20000"/>
          </a:bodyPr>
          <a:lstStyle/>
          <a:p>
            <a:pPr marL="0" indent="0">
              <a:buNone/>
            </a:pPr>
            <a:r>
              <a:rPr lang="es-CO" sz="4000" b="1" dirty="0" smtClean="0"/>
              <a:t>¿</a:t>
            </a:r>
            <a:r>
              <a:rPr lang="es-CO" sz="4000" b="1" dirty="0"/>
              <a:t>Cómo se producía la contaminación del pecado? </a:t>
            </a:r>
            <a:endParaRPr lang="es-CO" sz="4000" dirty="0" smtClean="0"/>
          </a:p>
          <a:p>
            <a:r>
              <a:rPr lang="es-CO" dirty="0" smtClean="0"/>
              <a:t>Un </a:t>
            </a:r>
            <a:r>
              <a:rPr lang="es-CO" dirty="0"/>
              <a:t>estudio cuidadoso de todo el sistema de sacrificios del Santuario muestra claramente que había un registro de pecados.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654176"/>
            <a:ext cx="2625353" cy="2494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27584" y="4509120"/>
            <a:ext cx="7416824" cy="193899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Este registro se producía por transferencia: el pecado se transfería del pecador culpable a la víctima </a:t>
            </a:r>
            <a:r>
              <a:rPr lang="es-CO" sz="2400" dirty="0" smtClean="0"/>
              <a:t>(NO AL SACERDOTE), que </a:t>
            </a:r>
            <a:r>
              <a:rPr lang="es-CO" sz="2400" dirty="0"/>
              <a:t>era sacrificada, luego al sacerdote que comía la carne y por último al altar y al Santuario donde la sangre era derramada y asperjada</a:t>
            </a:r>
            <a:r>
              <a:rPr lang="es-CO" sz="2400" dirty="0" smtClean="0"/>
              <a:t>.</a:t>
            </a:r>
            <a:endParaRPr lang="es-CO" sz="2400" dirty="0"/>
          </a:p>
        </p:txBody>
      </p:sp>
    </p:spTree>
    <p:extLst>
      <p:ext uri="{BB962C8B-B14F-4D97-AF65-F5344CB8AC3E}">
        <p14:creationId xmlns:p14="http://schemas.microsoft.com/office/powerpoint/2010/main" val="3745061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114800" cy="114300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600" dirty="0" smtClean="0"/>
              <a:t>Observe los servicios realizados en el atrio</a:t>
            </a:r>
            <a:endParaRPr lang="es-CO" sz="3600" dirty="0"/>
          </a:p>
        </p:txBody>
      </p:sp>
      <p:sp>
        <p:nvSpPr>
          <p:cNvPr id="3" name="2 Marcador de contenido"/>
          <p:cNvSpPr>
            <a:spLocks noGrp="1"/>
          </p:cNvSpPr>
          <p:nvPr>
            <p:ph idx="1"/>
          </p:nvPr>
        </p:nvSpPr>
        <p:spPr>
          <a:xfrm>
            <a:off x="457200" y="5013176"/>
            <a:ext cx="8229600" cy="1112987"/>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Estos servicios se realizaban diariamente, siempre que  llegara un pecador con el cordero. Debía haber un sacerdote disponible para atenderlo.</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916832"/>
            <a:ext cx="3960440" cy="284338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916832"/>
            <a:ext cx="3744416" cy="284338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831432" y="233589"/>
            <a:ext cx="3744416"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Y luego los servicios realizados dentro del Santuario, Lugar Santo.</a:t>
            </a:r>
          </a:p>
        </p:txBody>
      </p:sp>
    </p:spTree>
    <p:extLst>
      <p:ext uri="{BB962C8B-B14F-4D97-AF65-F5344CB8AC3E}">
        <p14:creationId xmlns:p14="http://schemas.microsoft.com/office/powerpoint/2010/main" val="1007313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effectLst>
            <a:glow rad="101600">
              <a:srgbClr val="C00000">
                <a:alpha val="60000"/>
              </a:srgbClr>
            </a:glow>
          </a:effectLst>
          <a:scene3d>
            <a:camera prst="orthographicFront"/>
            <a:lightRig rig="threePt" dir="t"/>
          </a:scene3d>
          <a:sp3d>
            <a:bevelT prst="angle"/>
          </a:sp3d>
        </p:spPr>
        <p:txBody>
          <a:bodyPr>
            <a:normAutofit fontScale="92500" lnSpcReduction="20000"/>
          </a:bodyPr>
          <a:lstStyle/>
          <a:p>
            <a:pPr marL="0" indent="0" algn="ctr">
              <a:buNone/>
            </a:pPr>
            <a:r>
              <a:rPr lang="es-CO" dirty="0"/>
              <a:t>En </a:t>
            </a:r>
            <a:r>
              <a:rPr lang="es-CO" dirty="0">
                <a:solidFill>
                  <a:srgbClr val="FF0000"/>
                </a:solidFill>
              </a:rPr>
              <a:t>Jeremías 17: 1 </a:t>
            </a:r>
            <a:r>
              <a:rPr lang="es-CO" dirty="0"/>
              <a:t>se lee: "</a:t>
            </a:r>
            <a:r>
              <a:rPr lang="es-CO" dirty="0">
                <a:latin typeface="Agency FB" pitchFamily="34" charset="0"/>
              </a:rPr>
              <a:t>El pecado de Judá escrito está... en los cuernos de sus altares</a:t>
            </a:r>
            <a:r>
              <a:rPr lang="es-CO" dirty="0"/>
              <a:t>". </a:t>
            </a:r>
            <a:endParaRPr lang="es-CO" dirty="0" smtClean="0"/>
          </a:p>
          <a:p>
            <a:pPr marL="0" indent="0" algn="ctr">
              <a:buNone/>
            </a:pPr>
            <a:endParaRPr lang="es-CO" dirty="0" smtClean="0"/>
          </a:p>
          <a:p>
            <a:pPr marL="0" indent="0" algn="ctr">
              <a:buNone/>
            </a:pPr>
            <a:r>
              <a:rPr lang="es-CO" dirty="0" smtClean="0"/>
              <a:t>En </a:t>
            </a:r>
            <a:r>
              <a:rPr lang="es-CO" dirty="0">
                <a:solidFill>
                  <a:srgbClr val="FF0000"/>
                </a:solidFill>
              </a:rPr>
              <a:t>Levítico 10:17</a:t>
            </a:r>
            <a:r>
              <a:rPr lang="es-CO" dirty="0"/>
              <a:t>, reprendiendo a Eleazar e ltamar por no haber comido la carne del sacrificio, Moisés dice: "¿</a:t>
            </a:r>
            <a:r>
              <a:rPr lang="es-CO" dirty="0">
                <a:latin typeface="Agency FB" pitchFamily="34" charset="0"/>
              </a:rPr>
              <a:t>Por qué no comisteis la expiación en lugar santo</a:t>
            </a:r>
            <a:r>
              <a:rPr lang="es-CO" dirty="0"/>
              <a:t>? </a:t>
            </a:r>
            <a:r>
              <a:rPr lang="es-CO" dirty="0">
                <a:latin typeface="Agency FB" pitchFamily="34" charset="0"/>
              </a:rPr>
              <a:t>Pues es muy santa y la dio él a vosotros para llevar la iniquidad de la congregación para que sean reconciliados delante de Jehová</a:t>
            </a:r>
            <a:r>
              <a:rPr lang="es-CO" dirty="0" smtClean="0"/>
              <a:t>". </a:t>
            </a:r>
          </a:p>
          <a:p>
            <a:pPr marL="0" indent="0" algn="ctr">
              <a:buNone/>
            </a:pPr>
            <a:r>
              <a:rPr lang="es-CO" dirty="0" smtClean="0"/>
              <a:t>También </a:t>
            </a:r>
            <a:r>
              <a:rPr lang="es-CO" dirty="0"/>
              <a:t>en </a:t>
            </a:r>
            <a:r>
              <a:rPr lang="es-CO" dirty="0">
                <a:solidFill>
                  <a:srgbClr val="FF0000"/>
                </a:solidFill>
              </a:rPr>
              <a:t>Levítico 4:17 </a:t>
            </a:r>
            <a:r>
              <a:rPr lang="es-CO" dirty="0"/>
              <a:t>leemos: "</a:t>
            </a:r>
            <a:r>
              <a:rPr lang="es-CO" dirty="0">
                <a:latin typeface="Agency FB" pitchFamily="34" charset="0"/>
              </a:rPr>
              <a:t>Mojará el sacerdote su dedo en la misma sangre y rociará siete veces delante de Jehová hacia el velo"</a:t>
            </a:r>
            <a:r>
              <a:rPr lang="es-CO" dirty="0"/>
              <a:t>. </a:t>
            </a:r>
            <a:endParaRPr lang="es-CO" dirty="0" smtClean="0"/>
          </a:p>
          <a:p>
            <a:pPr marL="0" indent="0" algn="ctr">
              <a:buNone/>
            </a:pPr>
            <a:r>
              <a:rPr lang="es-CO" dirty="0" smtClean="0"/>
              <a:t>Con </a:t>
            </a:r>
            <a:r>
              <a:rPr lang="es-CO" dirty="0"/>
              <a:t>esta ceremonia y en un sentido simbólico, el pecado era trasladado al Santuario por medio de la </a:t>
            </a:r>
            <a:r>
              <a:rPr lang="es-CO" dirty="0" smtClean="0"/>
              <a:t>sangre, y quedaba contaminado, o registrado allí.</a:t>
            </a:r>
            <a:r>
              <a:rPr lang="es-CO" dirty="0"/>
              <a:t/>
            </a:r>
            <a:br>
              <a:rPr lang="es-CO" dirty="0"/>
            </a:br>
            <a:endParaRPr lang="es-CO" dirty="0"/>
          </a:p>
          <a:p>
            <a:endParaRPr lang="es-CO" dirty="0"/>
          </a:p>
        </p:txBody>
      </p:sp>
    </p:spTree>
    <p:extLst>
      <p:ext uri="{BB962C8B-B14F-4D97-AF65-F5344CB8AC3E}">
        <p14:creationId xmlns:p14="http://schemas.microsoft.com/office/powerpoint/2010/main" val="35136639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dirty="0">
                <a:solidFill>
                  <a:srgbClr val="FF0000"/>
                </a:solidFill>
              </a:rPr>
              <a:t>La obra del sacrificio diario era una obra de reconciliación en favor del hombre pecador. Su pecado era perdonado. El transgresor era librado de su iniquidad pero quedaba un sangriento registro del pecado en el Santuario. </a:t>
            </a:r>
            <a:endParaRPr lang="es-CO" dirty="0" smtClean="0">
              <a:solidFill>
                <a:srgbClr val="FF0000"/>
              </a:solidFill>
            </a:endParaRPr>
          </a:p>
          <a:p>
            <a:pPr lvl="1"/>
            <a:endParaRPr lang="es-CO" dirty="0" smtClean="0"/>
          </a:p>
          <a:p>
            <a:pPr lvl="1"/>
            <a:r>
              <a:rPr lang="es-CO" dirty="0" smtClean="0"/>
              <a:t>En </a:t>
            </a:r>
            <a:r>
              <a:rPr lang="es-CO" dirty="0"/>
              <a:t>este sentido el sacrificio diario cumplía una función doble: </a:t>
            </a:r>
            <a:r>
              <a:rPr lang="es-CO" dirty="0" smtClean="0"/>
              <a:t>(</a:t>
            </a:r>
            <a:r>
              <a:rPr lang="es-CO" sz="3600" b="1" dirty="0" smtClean="0"/>
              <a:t>1</a:t>
            </a:r>
            <a:r>
              <a:rPr lang="es-CO" dirty="0" smtClean="0"/>
              <a:t>), era </a:t>
            </a:r>
            <a:r>
              <a:rPr lang="es-CO" dirty="0"/>
              <a:t>un sustituto que obtenía el perdón para el pecador y </a:t>
            </a:r>
            <a:r>
              <a:rPr lang="es-CO" sz="3600" b="1" dirty="0" smtClean="0"/>
              <a:t>(2</a:t>
            </a:r>
            <a:r>
              <a:rPr lang="es-CO" dirty="0" smtClean="0"/>
              <a:t>), era un </a:t>
            </a:r>
            <a:r>
              <a:rPr lang="es-CO" dirty="0"/>
              <a:t>medio para registrar el pecado en el Santuario. </a:t>
            </a:r>
            <a:endParaRPr lang="es-CO" dirty="0" smtClean="0"/>
          </a:p>
          <a:p>
            <a:endParaRPr lang="es-CO" dirty="0" smtClean="0"/>
          </a:p>
          <a:p>
            <a:r>
              <a:rPr lang="es-CO" dirty="0" smtClean="0">
                <a:solidFill>
                  <a:srgbClr val="FF0000"/>
                </a:solidFill>
              </a:rPr>
              <a:t>El </a:t>
            </a:r>
            <a:r>
              <a:rPr lang="es-CO" dirty="0">
                <a:solidFill>
                  <a:srgbClr val="FF0000"/>
                </a:solidFill>
              </a:rPr>
              <a:t>perdón del pecado no elimina la obra del juicio final, sino que garantiza la liberación del pecador, por cuanto el registro de ese pecado se ha hecho por la sangre del sustituto que, por el acto del sacrificio, se ha transformado en el auténtico poseedor de la culpa</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555165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2400" dirty="0"/>
              <a:t>En el Santuario celestial, el "verdadero tabernáculo" </a:t>
            </a:r>
            <a:r>
              <a:rPr lang="es-CO" sz="2400" dirty="0">
                <a:solidFill>
                  <a:srgbClr val="FF0000"/>
                </a:solidFill>
              </a:rPr>
              <a:t>(Heb. </a:t>
            </a:r>
            <a:r>
              <a:rPr lang="es-CO" sz="2400" dirty="0" smtClean="0">
                <a:solidFill>
                  <a:srgbClr val="FF0000"/>
                </a:solidFill>
              </a:rPr>
              <a:t>8:2,5), </a:t>
            </a:r>
            <a:r>
              <a:rPr lang="es-CO" sz="2400" dirty="0"/>
              <a:t>del cual el Santuario terrenal era sólo una "figura y sombra" </a:t>
            </a:r>
            <a:r>
              <a:rPr lang="es-CO" sz="2400" dirty="0" smtClean="0"/>
              <a:t>también </a:t>
            </a:r>
            <a:r>
              <a:rPr lang="es-CO" sz="2400" dirty="0"/>
              <a:t>se guardan registros de la conducta de los hombres</a:t>
            </a:r>
          </a:p>
        </p:txBody>
      </p:sp>
      <p:sp>
        <p:nvSpPr>
          <p:cNvPr id="3" name="2 Marcador de contenido"/>
          <p:cNvSpPr>
            <a:spLocks noGrp="1"/>
          </p:cNvSpPr>
          <p:nvPr>
            <p:ph idx="1"/>
          </p:nvPr>
        </p:nvSpPr>
        <p:spPr>
          <a:xfrm>
            <a:off x="467544" y="5085183"/>
            <a:ext cx="8229600" cy="1359619"/>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sz="2000" b="1" dirty="0" smtClean="0"/>
              <a:t>Tanto </a:t>
            </a:r>
            <a:r>
              <a:rPr lang="es-CO" sz="2000" b="1" dirty="0"/>
              <a:t>Daniel como Juan -en sus descripciones del juicio- nos hablan de una escena en la que "</a:t>
            </a:r>
            <a:r>
              <a:rPr lang="es-CO" sz="2000" b="1" dirty="0">
                <a:latin typeface="Agency FB" pitchFamily="34" charset="0"/>
              </a:rPr>
              <a:t>los libros fueron abiertos</a:t>
            </a:r>
            <a:r>
              <a:rPr lang="es-CO" sz="2000" b="1" dirty="0"/>
              <a:t>" </a:t>
            </a:r>
            <a:r>
              <a:rPr lang="es-CO" sz="2000" b="1" dirty="0">
                <a:solidFill>
                  <a:srgbClr val="FF0000"/>
                </a:solidFill>
              </a:rPr>
              <a:t>(Dan. 7: 10; Apoc. 20:12). </a:t>
            </a:r>
            <a:endParaRPr lang="es-CO" sz="2000" b="1" dirty="0" smtClean="0">
              <a:solidFill>
                <a:srgbClr val="FF0000"/>
              </a:solidFill>
            </a:endParaRPr>
          </a:p>
          <a:p>
            <a:pPr marL="0" indent="0" algn="ctr">
              <a:buNone/>
            </a:pPr>
            <a:r>
              <a:rPr lang="es-CO" sz="2000" b="1" dirty="0" smtClean="0"/>
              <a:t>Estos </a:t>
            </a:r>
            <a:r>
              <a:rPr lang="es-CO" sz="2000" b="1" dirty="0"/>
              <a:t>libros no son códigos de leyes, sino registros de </a:t>
            </a:r>
            <a:r>
              <a:rPr lang="es-CO" sz="2000" b="1" dirty="0" smtClean="0"/>
              <a:t>conducta de los hijos de Dios</a:t>
            </a:r>
            <a:endParaRPr lang="es-CO" sz="20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44824"/>
            <a:ext cx="3773487" cy="2871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916832"/>
            <a:ext cx="3672408" cy="279977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7462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85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lgn="ctr">
              <a:buNone/>
            </a:pPr>
            <a:r>
              <a:rPr lang="es-CO" dirty="0"/>
              <a:t>La Sagrada Escritura nos habla de dos libros, o clases de libros: el libro de la vida </a:t>
            </a:r>
            <a:r>
              <a:rPr lang="es-CO" dirty="0">
                <a:solidFill>
                  <a:srgbClr val="FF0000"/>
                </a:solidFill>
              </a:rPr>
              <a:t>(Exo.32:32; Sal. 69: 28; </a:t>
            </a:r>
            <a:r>
              <a:rPr lang="es-CO" dirty="0" err="1" smtClean="0">
                <a:solidFill>
                  <a:srgbClr val="FF0000"/>
                </a:solidFill>
              </a:rPr>
              <a:t>Exo</a:t>
            </a:r>
            <a:r>
              <a:rPr lang="es-CO" dirty="0" smtClean="0">
                <a:solidFill>
                  <a:srgbClr val="FF0000"/>
                </a:solidFill>
              </a:rPr>
              <a:t>. </a:t>
            </a:r>
            <a:r>
              <a:rPr lang="es-CO" dirty="0">
                <a:solidFill>
                  <a:srgbClr val="FF0000"/>
                </a:solidFill>
              </a:rPr>
              <a:t>32:33; Luc. 10: 20; Fil.4:3; Heb. 12: 13; Apoc. 3: 5; 20: 12, 15) </a:t>
            </a:r>
            <a:r>
              <a:rPr lang="es-CO" dirty="0"/>
              <a:t>y el libro de memorias </a:t>
            </a:r>
            <a:r>
              <a:rPr lang="es-CO" dirty="0">
                <a:solidFill>
                  <a:srgbClr val="FF0000"/>
                </a:solidFill>
              </a:rPr>
              <a:t>(Mal. 3: 16, 17). </a:t>
            </a:r>
            <a:endParaRPr lang="es-CO" dirty="0" smtClean="0">
              <a:solidFill>
                <a:srgbClr val="FF0000"/>
              </a:solidFill>
            </a:endParaRPr>
          </a:p>
          <a:p>
            <a:pPr marL="0" indent="0" algn="ctr">
              <a:buNone/>
            </a:pPr>
            <a:endParaRPr lang="es-CO" dirty="0" smtClean="0"/>
          </a:p>
          <a:p>
            <a:pPr marL="0" indent="0" algn="ctr">
              <a:buNone/>
            </a:pPr>
            <a:r>
              <a:rPr lang="es-CO" dirty="0" smtClean="0"/>
              <a:t>En </a:t>
            </a:r>
            <a:r>
              <a:rPr lang="es-CO" dirty="0"/>
              <a:t>el libro de la vida se registran "</a:t>
            </a:r>
            <a:r>
              <a:rPr lang="es-CO" dirty="0">
                <a:latin typeface="Agency FB" pitchFamily="34" charset="0"/>
              </a:rPr>
              <a:t>los nombres de todos los que entraron alguna vez en el servicio de Dios</a:t>
            </a:r>
            <a:r>
              <a:rPr lang="es-CO" dirty="0"/>
              <a:t>". En el libro de memorias,, las obras buenas y también las malas. </a:t>
            </a:r>
            <a:endParaRPr lang="es-CO" dirty="0" smtClean="0"/>
          </a:p>
          <a:p>
            <a:pPr marL="0" indent="0" algn="ctr">
              <a:buNone/>
            </a:pPr>
            <a:endParaRPr lang="es-CO" dirty="0" smtClean="0"/>
          </a:p>
          <a:p>
            <a:pPr marL="0" indent="0" algn="ctr">
              <a:buNone/>
            </a:pPr>
            <a:r>
              <a:rPr lang="es-CO" dirty="0" smtClean="0"/>
              <a:t>Sobre </a:t>
            </a:r>
            <a:r>
              <a:rPr lang="es-CO" dirty="0"/>
              <a:t>el registro de buenas obras, Elena G. de White dice: "</a:t>
            </a:r>
            <a:r>
              <a:rPr lang="es-CO" dirty="0">
                <a:latin typeface="Agency FB" pitchFamily="34" charset="0"/>
              </a:rPr>
              <a:t>Quedan consignadas las buenas obras de los 'que temen a Jehová</a:t>
            </a:r>
            <a:r>
              <a:rPr lang="es-CO" dirty="0"/>
              <a:t>'... </a:t>
            </a:r>
            <a:r>
              <a:rPr lang="es-CO" dirty="0">
                <a:latin typeface="Agency FB" pitchFamily="34" charset="0"/>
              </a:rPr>
              <a:t>En el libro de memoria de Dios, todo acto de justicia está inmortalizado. Toda tentación resistida, todo pecado vencido, toda palabra de tierna compasión, están fielmente consignados, y apuntados también todo acto de sacrificio, todo padecimiento y todo pesar sufridos por causa de Cristo</a:t>
            </a:r>
            <a:r>
              <a:rPr lang="es-CO" dirty="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7650" y="3043238"/>
            <a:ext cx="1028700"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2702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60000"/>
              <a:lumOff val="40000"/>
            </a:schemeClr>
          </a:solidFill>
          <a:scene3d>
            <a:camera prst="orthographicFront"/>
            <a:lightRig rig="threePt" dir="t"/>
          </a:scene3d>
          <a:sp3d>
            <a:bevelT w="165100" prst="coolSlant"/>
          </a:sp3d>
        </p:spPr>
        <p:txBody>
          <a:bodyPr>
            <a:normAutofit fontScale="85000" lnSpcReduction="10000"/>
          </a:bodyPr>
          <a:lstStyle/>
          <a:p>
            <a:pPr marL="0" indent="0" algn="ctr">
              <a:buNone/>
            </a:pPr>
            <a:endParaRPr lang="es-CO" dirty="0" smtClean="0"/>
          </a:p>
          <a:p>
            <a:pPr marL="0" indent="0" algn="ctr">
              <a:buNone/>
            </a:pPr>
            <a:r>
              <a:rPr lang="es-CO" dirty="0" smtClean="0"/>
              <a:t>Acerca </a:t>
            </a:r>
            <a:r>
              <a:rPr lang="es-CO" dirty="0"/>
              <a:t>del registro de las obras malas afirma: "</a:t>
            </a:r>
            <a:r>
              <a:rPr lang="es-CO" u="sng" dirty="0">
                <a:latin typeface="Agency FB" pitchFamily="34" charset="0"/>
              </a:rPr>
              <a:t>Los pecados que no hayan inspirado arrepentimiento y que no hayan sido abandonados, no serán perdonados ni borrados de los libros de memoria, sino que permanecerán como testimonio contra el pecador en el día de Dios</a:t>
            </a:r>
            <a:r>
              <a:rPr lang="es-CO" dirty="0" smtClean="0"/>
              <a:t>". </a:t>
            </a:r>
          </a:p>
          <a:p>
            <a:pPr marL="0" indent="0" algn="ctr">
              <a:buNone/>
            </a:pPr>
            <a:endParaRPr lang="es-CO" dirty="0" smtClean="0"/>
          </a:p>
          <a:p>
            <a:pPr marL="0" indent="0" algn="ctr">
              <a:buNone/>
            </a:pPr>
            <a:r>
              <a:rPr lang="es-CO" dirty="0" smtClean="0"/>
              <a:t>Hay </a:t>
            </a:r>
            <a:r>
              <a:rPr lang="es-CO" dirty="0"/>
              <a:t>varios textos bíblicos que aluden a un registro de los pecados de los hombres. </a:t>
            </a:r>
            <a:r>
              <a:rPr lang="es-CO" dirty="0">
                <a:solidFill>
                  <a:srgbClr val="FF0000"/>
                </a:solidFill>
              </a:rPr>
              <a:t>(Véanse, por ejemplo, Ecl. 12: 14; Mat. 12:36, 37; 1 Cor. 4: 5; Isa. 65: 6, 7.)</a:t>
            </a:r>
            <a:br>
              <a:rPr lang="es-CO" dirty="0">
                <a:solidFill>
                  <a:srgbClr val="FF0000"/>
                </a:solidFill>
              </a:rPr>
            </a:br>
            <a:r>
              <a:rPr lang="es-CO" dirty="0"/>
              <a:t/>
            </a:r>
            <a:br>
              <a:rPr lang="es-CO" dirty="0"/>
            </a:br>
            <a:r>
              <a:rPr lang="es-CO" dirty="0"/>
              <a:t>Queda claro, entonces, que el servicio diario expiaba el pecado y lo registraba en el Tabernáculo hasta el día de la expiación, cuando se limpiaba todo el pecado acumulado allí durante todo el año.</a:t>
            </a:r>
            <a:br>
              <a:rPr lang="es-CO" dirty="0"/>
            </a:br>
            <a:endParaRPr lang="es-CO" dirty="0"/>
          </a:p>
          <a:p>
            <a:endParaRPr lang="es-CO" dirty="0"/>
          </a:p>
        </p:txBody>
      </p:sp>
    </p:spTree>
    <p:extLst>
      <p:ext uri="{BB962C8B-B14F-4D97-AF65-F5344CB8AC3E}">
        <p14:creationId xmlns:p14="http://schemas.microsoft.com/office/powerpoint/2010/main" val="3701467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i="1" dirty="0"/>
              <a:t>Limpieza de los registros</a:t>
            </a:r>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0000" lnSpcReduction="20000"/>
          </a:bodyPr>
          <a:lstStyle/>
          <a:p>
            <a:pPr marL="0" indent="0" algn="ctr">
              <a:buNone/>
            </a:pPr>
            <a:endParaRPr lang="es-CO" dirty="0" smtClean="0"/>
          </a:p>
          <a:p>
            <a:pPr marL="0" indent="0" algn="ctr">
              <a:buNone/>
            </a:pPr>
            <a:r>
              <a:rPr lang="es-CO" dirty="0" smtClean="0"/>
              <a:t>"</a:t>
            </a:r>
            <a:r>
              <a:rPr lang="es-CO" dirty="0">
                <a:latin typeface="Agency FB" pitchFamily="34" charset="0"/>
              </a:rPr>
              <a:t>Con el traslado de los pecados de Israel al Santuario, los lugares santos quedaban manchados, y se hacía necesaria una obra especial para quitar de allí los pecados</a:t>
            </a:r>
            <a:r>
              <a:rPr lang="es-CO" dirty="0" smtClean="0"/>
              <a:t>".</a:t>
            </a:r>
          </a:p>
          <a:p>
            <a:pPr marL="0" indent="0" algn="ctr">
              <a:buNone/>
            </a:pPr>
            <a:r>
              <a:rPr lang="es-CO" dirty="0" smtClean="0"/>
              <a:t> </a:t>
            </a:r>
          </a:p>
          <a:p>
            <a:pPr marL="0" indent="0" algn="ctr">
              <a:buNone/>
            </a:pPr>
            <a:r>
              <a:rPr lang="es-CO" dirty="0" smtClean="0"/>
              <a:t>Dios </a:t>
            </a:r>
            <a:r>
              <a:rPr lang="es-CO" dirty="0"/>
              <a:t>había ordenado que se hiciera limpieza de cada una de las partes del sagrado Santuario, lo mismo que del altar. "</a:t>
            </a:r>
            <a:r>
              <a:rPr lang="es-CO" dirty="0">
                <a:latin typeface="Agency FB" pitchFamily="34" charset="0"/>
              </a:rPr>
              <a:t>Lo limpiará, y lo santificará de las inmundicias de los hijos de Israe</a:t>
            </a:r>
            <a:r>
              <a:rPr lang="es-CO" dirty="0"/>
              <a:t>l" </a:t>
            </a:r>
            <a:r>
              <a:rPr lang="es-CO" b="1" dirty="0">
                <a:solidFill>
                  <a:srgbClr val="FF0000"/>
                </a:solidFill>
              </a:rPr>
              <a:t>(Lev. 16:19; 16).</a:t>
            </a:r>
            <a:r>
              <a:rPr lang="es-CO" dirty="0"/>
              <a:t/>
            </a:r>
            <a:br>
              <a:rPr lang="es-CO" dirty="0"/>
            </a:br>
            <a:r>
              <a:rPr lang="es-CO" dirty="0"/>
              <a:t/>
            </a:r>
            <a:br>
              <a:rPr lang="es-CO" dirty="0"/>
            </a:br>
            <a:r>
              <a:rPr lang="es-CO" dirty="0"/>
              <a:t>El objetivo de la ceremonia principal del día de la expiación era limpiar los registros del pecado de Israel que se habían acumulado durante todo el año. Para ello, el sumo sacerdote entraba al Lugar Santísimo con la sangre del macho cabrío de Jehová. Sin embargo, no era únicamente limpieza y juicio lo que se hacía en el Santuario durante el día de la expiación, pues el sacrificio continuo no cesaba en este día, con lo cual se indicaba que la salvación del pecador por medio de la administración del perdón continuaba.</a:t>
            </a:r>
            <a:br>
              <a:rPr lang="es-CO" dirty="0"/>
            </a:br>
            <a:endParaRPr lang="es-CO" dirty="0"/>
          </a:p>
        </p:txBody>
      </p:sp>
    </p:spTree>
    <p:extLst>
      <p:ext uri="{BB962C8B-B14F-4D97-AF65-F5344CB8AC3E}">
        <p14:creationId xmlns:p14="http://schemas.microsoft.com/office/powerpoint/2010/main" val="1269306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lgn="ctr">
              <a:buNone/>
            </a:pPr>
            <a:r>
              <a:rPr lang="es-CO" dirty="0"/>
              <a:t>La sangre del macho cabrío de Jehová era para beneficio del pueblo </a:t>
            </a:r>
            <a:r>
              <a:rPr lang="es-CO" dirty="0" smtClean="0"/>
              <a:t>según </a:t>
            </a:r>
            <a:r>
              <a:rPr lang="es-CO" dirty="0" smtClean="0">
                <a:solidFill>
                  <a:srgbClr val="FF0000"/>
                </a:solidFill>
              </a:rPr>
              <a:t>(Heb</a:t>
            </a:r>
            <a:r>
              <a:rPr lang="es-CO" dirty="0">
                <a:solidFill>
                  <a:srgbClr val="FF0000"/>
                </a:solidFill>
              </a:rPr>
              <a:t>. 7: 27; Lev. 16:30, 33)</a:t>
            </a:r>
            <a:r>
              <a:rPr lang="es-CO" dirty="0"/>
              <a:t> y para expiación "</a:t>
            </a:r>
            <a:r>
              <a:rPr lang="es-CO" dirty="0">
                <a:latin typeface="Agency FB" pitchFamily="34" charset="0"/>
              </a:rPr>
              <a:t>por todos los pecados de Israel</a:t>
            </a:r>
            <a:r>
              <a:rPr lang="es-CO" dirty="0"/>
              <a:t>" </a:t>
            </a:r>
            <a:r>
              <a:rPr lang="es-CO" dirty="0">
                <a:solidFill>
                  <a:srgbClr val="FF0000"/>
                </a:solidFill>
              </a:rPr>
              <a:t>(Lev. 16: 34)</a:t>
            </a:r>
            <a:r>
              <a:rPr lang="es-CO" dirty="0"/>
              <a:t>. Esa misma sangre limpiaba el Lugar Santísimo, el Lugar Santo, el altar y todo el Tabernáculo.</a:t>
            </a:r>
            <a:br>
              <a:rPr lang="es-CO" dirty="0"/>
            </a:br>
            <a:r>
              <a:rPr lang="es-CO" dirty="0"/>
              <a:t/>
            </a:r>
            <a:br>
              <a:rPr lang="es-CO" dirty="0"/>
            </a:br>
            <a:r>
              <a:rPr lang="es-CO" dirty="0"/>
              <a:t>Cuando la expiación por el pueblo y la limpieza del Santuario se habían realizado, y </a:t>
            </a:r>
            <a:r>
              <a:rPr lang="es-CO" u="sng" dirty="0"/>
              <a:t>cuando todos los que querían ser reconciliados ya habían sido reconciliados, entonces, y sólo entonces, entraba en escena el macho cabrío para Azazel</a:t>
            </a:r>
            <a:r>
              <a:rPr lang="es-CO" dirty="0"/>
              <a:t> </a:t>
            </a:r>
            <a:r>
              <a:rPr lang="es-CO" dirty="0">
                <a:solidFill>
                  <a:srgbClr val="FF0000"/>
                </a:solidFill>
              </a:rPr>
              <a:t>(Lev. 16:20). </a:t>
            </a:r>
            <a:endParaRPr lang="es-CO" dirty="0" smtClean="0">
              <a:solidFill>
                <a:srgbClr val="FF0000"/>
              </a:solidFill>
            </a:endParaRPr>
          </a:p>
          <a:p>
            <a:pPr marL="0" indent="0" algn="ctr">
              <a:buNone/>
            </a:pPr>
            <a:endParaRPr lang="es-CO" dirty="0" smtClean="0"/>
          </a:p>
          <a:p>
            <a:pPr marL="0" indent="0" algn="ctr">
              <a:buNone/>
            </a:pPr>
            <a:r>
              <a:rPr lang="es-CO" dirty="0" smtClean="0"/>
              <a:t>El </a:t>
            </a:r>
            <a:r>
              <a:rPr lang="es-CO" dirty="0"/>
              <a:t>sumo sacerdote colocaba sobre él los pecados acumulados en el Santuario y luego, por mano de un hombre, el macho cabrío era enviado al desierto para que muriera </a:t>
            </a:r>
            <a:r>
              <a:rPr lang="es-CO" dirty="0">
                <a:solidFill>
                  <a:srgbClr val="FF0000"/>
                </a:solidFill>
              </a:rPr>
              <a:t>(Lev. 16: 21, 22)</a:t>
            </a:r>
            <a:r>
              <a:rPr lang="es-CO" dirty="0"/>
              <a:t>. Este macho cabrío no era sacrificado, pues no era él la expiación por el pecado, sino que era condenado a una muerte de hambre y sed en el desierto.</a:t>
            </a:r>
            <a:br>
              <a:rPr lang="es-CO" dirty="0"/>
            </a:br>
            <a:endParaRPr lang="es-CO" dirty="0"/>
          </a:p>
        </p:txBody>
      </p:sp>
    </p:spTree>
    <p:extLst>
      <p:ext uri="{BB962C8B-B14F-4D97-AF65-F5344CB8AC3E}">
        <p14:creationId xmlns:p14="http://schemas.microsoft.com/office/powerpoint/2010/main" val="3436966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274638"/>
            <a:ext cx="3816424" cy="1714202"/>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2400" dirty="0" smtClean="0"/>
              <a:t>Dos corderos iguales, se elegía uno a través de suerte, Por Jehová, cordón, y era sacrificado para limpiar el Santuario.</a:t>
            </a:r>
            <a:endParaRPr lang="es-CO" sz="2400" dirty="0"/>
          </a:p>
        </p:txBody>
      </p:sp>
      <p:sp>
        <p:nvSpPr>
          <p:cNvPr id="3" name="2 Marcador de contenido"/>
          <p:cNvSpPr>
            <a:spLocks noGrp="1"/>
          </p:cNvSpPr>
          <p:nvPr>
            <p:ph idx="1"/>
          </p:nvPr>
        </p:nvSpPr>
        <p:spPr>
          <a:xfrm>
            <a:off x="529735" y="5373216"/>
            <a:ext cx="8229600" cy="1224136"/>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Es claro que, los pecados confesado, pero que no eran abandonados, regresaban nuevamente al pecador, igualmente </a:t>
            </a:r>
            <a:r>
              <a:rPr lang="es-CO" dirty="0"/>
              <a:t>t</a:t>
            </a:r>
            <a:r>
              <a:rPr lang="es-CO" dirty="0" smtClean="0"/>
              <a:t>odos los que no habían confesado sus pecados, debían cargar con ellos y finalmente debían morir para siempre.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276874"/>
            <a:ext cx="1944216" cy="135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9505" y="2276874"/>
            <a:ext cx="2592288" cy="2538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2276874"/>
            <a:ext cx="1728192" cy="2538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789041"/>
            <a:ext cx="1944216" cy="13681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6296" y="3789040"/>
            <a:ext cx="1584176" cy="1273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6296" y="2276873"/>
            <a:ext cx="1584176" cy="135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449486" y="332656"/>
            <a:ext cx="4360967" cy="163121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000" dirty="0" smtClean="0"/>
              <a:t>El cordero por Azazel</a:t>
            </a:r>
            <a:r>
              <a:rPr lang="es-CO" sz="2000" dirty="0"/>
              <a:t>, </a:t>
            </a:r>
            <a:r>
              <a:rPr lang="es-CO" sz="2000" dirty="0" smtClean="0"/>
              <a:t>llevaba </a:t>
            </a:r>
            <a:r>
              <a:rPr lang="es-CO" sz="2000" dirty="0"/>
              <a:t>el pecado </a:t>
            </a:r>
            <a:r>
              <a:rPr lang="es-CO" sz="2000" dirty="0" smtClean="0"/>
              <a:t>de </a:t>
            </a:r>
            <a:r>
              <a:rPr lang="es-CO" sz="2000" dirty="0"/>
              <a:t>todos los </a:t>
            </a:r>
            <a:r>
              <a:rPr lang="es-CO" sz="2000" dirty="0" smtClean="0"/>
              <a:t>que se </a:t>
            </a:r>
            <a:r>
              <a:rPr lang="es-CO" sz="2000" dirty="0"/>
              <a:t>hubiesen </a:t>
            </a:r>
            <a:r>
              <a:rPr lang="es-CO" sz="2000" dirty="0" smtClean="0"/>
              <a:t>arrepentido sinceramente, y era llevado </a:t>
            </a:r>
            <a:r>
              <a:rPr lang="es-CO" sz="2000" dirty="0"/>
              <a:t>al </a:t>
            </a:r>
            <a:r>
              <a:rPr lang="es-CO" sz="2000" dirty="0" smtClean="0"/>
              <a:t>desierto </a:t>
            </a:r>
            <a:r>
              <a:rPr lang="es-CO" sz="2000" dirty="0"/>
              <a:t>donde era abandonado, y allí debía morir.</a:t>
            </a:r>
          </a:p>
        </p:txBody>
      </p:sp>
    </p:spTree>
    <p:extLst>
      <p:ext uri="{BB962C8B-B14F-4D97-AF65-F5344CB8AC3E}">
        <p14:creationId xmlns:p14="http://schemas.microsoft.com/office/powerpoint/2010/main" val="4152596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a:t>El macho cabrío para Azazel era símbolo de Satanás. Por esto no podía ser sacrificado por el pecado siendo que solamente Cristo es la propiciación por nuestros pecados" </a:t>
            </a:r>
            <a:r>
              <a:rPr lang="es-CO" dirty="0">
                <a:solidFill>
                  <a:srgbClr val="FF0000"/>
                </a:solidFill>
              </a:rPr>
              <a:t>(1 Juan 2:2; 4:10).</a:t>
            </a:r>
            <a:br>
              <a:rPr lang="es-CO" dirty="0">
                <a:solidFill>
                  <a:srgbClr val="FF0000"/>
                </a:solidFill>
              </a:rPr>
            </a:br>
            <a:r>
              <a:rPr lang="es-CO" dirty="0"/>
              <a:t/>
            </a:r>
            <a:br>
              <a:rPr lang="es-CO" dirty="0"/>
            </a:br>
            <a:endParaRPr lang="es-CO" dirty="0" smtClean="0"/>
          </a:p>
          <a:p>
            <a:pPr marL="0" indent="0">
              <a:buNone/>
            </a:pPr>
            <a:r>
              <a:rPr lang="es-CO" dirty="0" smtClean="0"/>
              <a:t>Cristo </a:t>
            </a:r>
            <a:r>
              <a:rPr lang="es-CO" dirty="0"/>
              <a:t>es Sumo Sacerdote en el Santuario celestial </a:t>
            </a:r>
            <a:r>
              <a:rPr lang="es-CO" dirty="0" smtClean="0"/>
              <a:t>según </a:t>
            </a:r>
            <a:r>
              <a:rPr lang="es-CO" dirty="0" smtClean="0">
                <a:solidFill>
                  <a:srgbClr val="FF0000"/>
                </a:solidFill>
              </a:rPr>
              <a:t>(Heb</a:t>
            </a:r>
            <a:r>
              <a:rPr lang="es-CO" dirty="0">
                <a:solidFill>
                  <a:srgbClr val="FF0000"/>
                </a:solidFill>
              </a:rPr>
              <a:t>. 8:1,2). </a:t>
            </a:r>
            <a:r>
              <a:rPr lang="es-CO" dirty="0"/>
              <a:t>Allí administra los méritos de su sacrificio </a:t>
            </a:r>
            <a:r>
              <a:rPr lang="es-CO" u="sng" dirty="0"/>
              <a:t>a los pecadores arrepentidos</a:t>
            </a:r>
            <a:r>
              <a:rPr lang="es-CO" dirty="0"/>
              <a:t> </a:t>
            </a:r>
            <a:r>
              <a:rPr lang="es-CO" dirty="0">
                <a:solidFill>
                  <a:srgbClr val="FF0000"/>
                </a:solidFill>
              </a:rPr>
              <a:t>(Heb. 9: 12-15). </a:t>
            </a:r>
            <a:r>
              <a:rPr lang="es-CO" dirty="0"/>
              <a:t>El Santuario celestial también necesita ser purificado como lo era el Santuario terrenal, figura de aquél. </a:t>
            </a:r>
            <a:endParaRPr lang="es-CO" dirty="0" smtClean="0"/>
          </a:p>
          <a:p>
            <a:pPr marL="0" indent="0">
              <a:buNone/>
            </a:pPr>
            <a:endParaRPr lang="es-CO" dirty="0" smtClean="0">
              <a:solidFill>
                <a:srgbClr val="FF0000"/>
              </a:solidFill>
            </a:endParaRPr>
          </a:p>
          <a:p>
            <a:pPr marL="0" indent="0">
              <a:buNone/>
            </a:pPr>
            <a:endParaRPr lang="es-CO" dirty="0">
              <a:solidFill>
                <a:srgbClr val="FF0000"/>
              </a:solidFill>
            </a:endParaRPr>
          </a:p>
          <a:p>
            <a:pPr marL="0" indent="0">
              <a:buNone/>
            </a:pPr>
            <a:r>
              <a:rPr lang="es-CO" dirty="0" smtClean="0">
                <a:solidFill>
                  <a:srgbClr val="FF0000"/>
                </a:solidFill>
              </a:rPr>
              <a:t>Hebreos </a:t>
            </a:r>
            <a:r>
              <a:rPr lang="es-CO" dirty="0">
                <a:solidFill>
                  <a:srgbClr val="FF0000"/>
                </a:solidFill>
              </a:rPr>
              <a:t>9:23 </a:t>
            </a:r>
            <a:r>
              <a:rPr lang="es-CO" dirty="0"/>
              <a:t>dice que "</a:t>
            </a:r>
            <a:r>
              <a:rPr lang="es-CO" dirty="0">
                <a:latin typeface="Agency FB" pitchFamily="34" charset="0"/>
              </a:rPr>
              <a:t>las cosas celestiales mismas</a:t>
            </a:r>
            <a:r>
              <a:rPr lang="es-CO" dirty="0"/>
              <a:t>" serían purificadas "</a:t>
            </a:r>
            <a:r>
              <a:rPr lang="es-CO" dirty="0">
                <a:latin typeface="Agency FB" pitchFamily="34" charset="0"/>
              </a:rPr>
              <a:t>con mejores sacrificios</a:t>
            </a:r>
            <a:r>
              <a:rPr lang="es-CO" dirty="0"/>
              <a:t>". Daniel profetizó diciendo: "</a:t>
            </a:r>
            <a:r>
              <a:rPr lang="es-CO" dirty="0">
                <a:latin typeface="Agency FB" pitchFamily="34" charset="0"/>
              </a:rPr>
              <a:t>El Santuario será purificado</a:t>
            </a:r>
            <a:r>
              <a:rPr lang="es-CO" dirty="0"/>
              <a:t>" </a:t>
            </a:r>
            <a:r>
              <a:rPr lang="es-CO" dirty="0">
                <a:solidFill>
                  <a:srgbClr val="FF0000"/>
                </a:solidFill>
              </a:rPr>
              <a:t>(Dan. 8:14). </a:t>
            </a:r>
            <a:r>
              <a:rPr lang="es-CO" dirty="0"/>
              <a:t>El registro del pecado que Dios tiene en el cielo parece ser lo que da impureza al Santuario celestial</a:t>
            </a:r>
            <a:r>
              <a:rPr lang="es-CO" dirty="0" smtClean="0"/>
              <a:t>.</a:t>
            </a:r>
            <a:endParaRPr lang="es-CO" dirty="0"/>
          </a:p>
        </p:txBody>
      </p:sp>
    </p:spTree>
    <p:extLst>
      <p:ext uri="{BB962C8B-B14F-4D97-AF65-F5344CB8AC3E}">
        <p14:creationId xmlns:p14="http://schemas.microsoft.com/office/powerpoint/2010/main" val="3581672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179098"/>
            <a:ext cx="8229600" cy="1656184"/>
          </a:xfrm>
          <a:solidFill>
            <a:schemeClr val="accent4">
              <a:lumMod val="20000"/>
              <a:lumOff val="80000"/>
            </a:schemeClr>
          </a:solidFill>
          <a:scene3d>
            <a:camera prst="orthographicFront"/>
            <a:lightRig rig="threePt" dir="t"/>
          </a:scene3d>
          <a:sp3d>
            <a:bevelT w="165100" prst="coolSlant"/>
          </a:sp3d>
        </p:spPr>
        <p:txBody>
          <a:bodyPr>
            <a:normAutofit fontScale="62500" lnSpcReduction="20000"/>
          </a:bodyPr>
          <a:lstStyle/>
          <a:p>
            <a:pPr marL="0" indent="0" algn="ctr">
              <a:buNone/>
            </a:pPr>
            <a:r>
              <a:rPr lang="es-CO" dirty="0"/>
              <a:t>Dado que el día de la expiación del Santuario terrenal era un servicio de limpieza de los registros del pecado de todo el año y de todo el pueblo de Dios, el día de la expiación final o juicio investigador tiene que estar relacionado con una obra semejante. Con esta conclusión estamos listos para entrar a nuestro siguiente punto</a:t>
            </a:r>
            <a:r>
              <a:rPr lang="es-CO" dirty="0" smtClean="0"/>
              <a:t>. </a:t>
            </a:r>
          </a:p>
          <a:p>
            <a:pPr marL="0" indent="0" algn="ctr">
              <a:buNone/>
            </a:pPr>
            <a:r>
              <a:rPr lang="es-CO" dirty="0" smtClean="0"/>
              <a:t>No deje de ver el </a:t>
            </a:r>
            <a:r>
              <a:rPr lang="es-CO" dirty="0" err="1" smtClean="0"/>
              <a:t>suiguiente</a:t>
            </a:r>
            <a:r>
              <a:rPr lang="es-CO" dirty="0" smtClean="0"/>
              <a:t> tema</a:t>
            </a:r>
            <a:endParaRPr lang="es-CO" dirty="0"/>
          </a:p>
          <a:p>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703049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1783</Words>
  <Application>Microsoft Office PowerPoint</Application>
  <PresentationFormat>Presentación en pantalla (4:3)</PresentationFormat>
  <Paragraphs>74</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¿Cual es la base de los sacrificios?</vt:lpstr>
      <vt:lpstr>Presentación de PowerPoint</vt:lpstr>
      <vt:lpstr>Los sacrificios en el Santuario</vt:lpstr>
      <vt:lpstr>Presentación de PowerPoint</vt:lpstr>
      <vt:lpstr>Presentación de PowerPoint</vt:lpstr>
      <vt:lpstr>Presentación de PowerPoint</vt:lpstr>
      <vt:lpstr>Registro de los pecados</vt:lpstr>
      <vt:lpstr>Observe los servicios realizados en el atrio</vt:lpstr>
      <vt:lpstr>Presentación de PowerPoint</vt:lpstr>
      <vt:lpstr>Presentación de PowerPoint</vt:lpstr>
      <vt:lpstr>En el Santuario celestial, el "verdadero tabernáculo" (Heb. 8:2,5), del cual el Santuario terrenal era sólo una "figura y sombra" también se guardan registros de la conducta de los hombres</vt:lpstr>
      <vt:lpstr>Presentación de PowerPoint</vt:lpstr>
      <vt:lpstr>Presentación de PowerPoint</vt:lpstr>
      <vt:lpstr>Limpieza de los registros</vt:lpstr>
      <vt:lpstr>Presentación de PowerPoint</vt:lpstr>
      <vt:lpstr>Dos corderos iguales, se elegía uno a través de suerte, Por Jehová, cordón, y era sacrificado para limpiar el Santuario.</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2016-08-07T17:11:35Z</dcterms:created>
  <dcterms:modified xsi:type="dcterms:W3CDTF">2016-08-07T17:13:18Z</dcterms:modified>
</cp:coreProperties>
</file>